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56600495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56600495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566004953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566004953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566004953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566004953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56600495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56600495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566004953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566004953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566004953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566004953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566004953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56600495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pl.wikipedia.org/wiki/Maksymilian_Maria_Kol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/>
              <a:t>Maksymilian Maria Kolbe</a:t>
            </a:r>
            <a:endParaRPr sz="50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738625" y="1316100"/>
            <a:ext cx="4955400" cy="33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pl" sz="1800">
                <a:solidFill>
                  <a:srgbClr val="DF6130"/>
                </a:solidFill>
              </a:rPr>
              <a:t>Maksymilian Maria Kolbe</a:t>
            </a:r>
            <a:r>
              <a:rPr lang="pl" sz="1800">
                <a:solidFill>
                  <a:srgbClr val="000000"/>
                </a:solidFill>
              </a:rPr>
              <a:t> (Rajmund Kolbe) urodził się </a:t>
            </a:r>
            <a:r>
              <a:rPr lang="pl" sz="1800">
                <a:solidFill>
                  <a:srgbClr val="DF6130"/>
                </a:solidFill>
              </a:rPr>
              <a:t>8 stycznia 1894</a:t>
            </a:r>
            <a:r>
              <a:rPr lang="pl" sz="1800">
                <a:solidFill>
                  <a:srgbClr val="000000"/>
                </a:solidFill>
              </a:rPr>
              <a:t> r. w Zduńskiej Woli. Przeniósł się wraz z rodzicami do Łodzi.  Całe jego życie było pełne pracy dla drugiego człowieka. W czasie II wojny światowej trafił do obozu w </a:t>
            </a:r>
            <a:r>
              <a:rPr lang="pl" sz="1800">
                <a:solidFill>
                  <a:srgbClr val="DF6130"/>
                </a:solidFill>
              </a:rPr>
              <a:t>Oświęcimiu</a:t>
            </a:r>
            <a:r>
              <a:rPr lang="pl" sz="1800">
                <a:solidFill>
                  <a:srgbClr val="000000"/>
                </a:solidFill>
              </a:rPr>
              <a:t>. Został ogłoszony </a:t>
            </a:r>
            <a:r>
              <a:rPr lang="pl" sz="1800">
                <a:solidFill>
                  <a:srgbClr val="DF6130"/>
                </a:solidFill>
              </a:rPr>
              <a:t>świętym</a:t>
            </a:r>
            <a:r>
              <a:rPr lang="pl" sz="1800">
                <a:solidFill>
                  <a:srgbClr val="000000"/>
                </a:solidFill>
              </a:rPr>
              <a:t> przez papieża w </a:t>
            </a:r>
            <a:r>
              <a:rPr lang="pl" sz="1800">
                <a:solidFill>
                  <a:srgbClr val="DF6130"/>
                </a:solidFill>
              </a:rPr>
              <a:t>1982 </a:t>
            </a:r>
            <a:r>
              <a:rPr lang="pl" sz="1800">
                <a:solidFill>
                  <a:srgbClr val="000000"/>
                </a:solidFill>
              </a:rPr>
              <a:t>r.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8975" y="724001"/>
            <a:ext cx="2860500" cy="36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729425" y="1490675"/>
            <a:ext cx="4508100" cy="27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700">
                <a:solidFill>
                  <a:srgbClr val="000000"/>
                </a:solidFill>
              </a:rPr>
              <a:t>Kiedy miał </a:t>
            </a:r>
            <a:r>
              <a:rPr lang="pl" sz="1700">
                <a:solidFill>
                  <a:srgbClr val="DF6130"/>
                </a:solidFill>
              </a:rPr>
              <a:t>12 lat</a:t>
            </a:r>
            <a:r>
              <a:rPr lang="pl" sz="1700">
                <a:solidFill>
                  <a:srgbClr val="000000"/>
                </a:solidFill>
              </a:rPr>
              <a:t>  w kościele parafialnym objawiła mu się </a:t>
            </a:r>
            <a:r>
              <a:rPr lang="pl" sz="1700">
                <a:solidFill>
                  <a:srgbClr val="DF6130"/>
                </a:solidFill>
              </a:rPr>
              <a:t>Matka Boska</a:t>
            </a:r>
            <a:r>
              <a:rPr lang="pl" sz="1700">
                <a:solidFill>
                  <a:srgbClr val="000000"/>
                </a:solidFill>
              </a:rPr>
              <a:t>. Jej przepowiednia miała oznaczać dalsze losy chłopca.</a:t>
            </a:r>
            <a:endParaRPr sz="1700">
              <a:solidFill>
                <a:srgbClr val="000000"/>
              </a:solidFill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5550" y="824250"/>
            <a:ext cx="2538175" cy="349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29450" y="1504100"/>
            <a:ext cx="2950200" cy="28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500">
                <a:solidFill>
                  <a:srgbClr val="000000"/>
                </a:solidFill>
              </a:rPr>
              <a:t>W </a:t>
            </a:r>
            <a:r>
              <a:rPr lang="pl" sz="1500">
                <a:solidFill>
                  <a:srgbClr val="DF6130"/>
                </a:solidFill>
              </a:rPr>
              <a:t>1907 </a:t>
            </a:r>
            <a:r>
              <a:rPr lang="pl" sz="1500">
                <a:solidFill>
                  <a:srgbClr val="000000"/>
                </a:solidFill>
              </a:rPr>
              <a:t>r. </a:t>
            </a:r>
            <a:r>
              <a:rPr lang="pl" sz="1500">
                <a:solidFill>
                  <a:srgbClr val="DF6130"/>
                </a:solidFill>
              </a:rPr>
              <a:t>Maksymilian </a:t>
            </a:r>
            <a:r>
              <a:rPr lang="pl" sz="1500">
                <a:solidFill>
                  <a:srgbClr val="000000"/>
                </a:solidFill>
              </a:rPr>
              <a:t>wraz ze swoim starszym bratem </a:t>
            </a:r>
            <a:r>
              <a:rPr lang="pl" sz="1500">
                <a:solidFill>
                  <a:srgbClr val="DF6130"/>
                </a:solidFill>
              </a:rPr>
              <a:t>Franciszkiem</a:t>
            </a:r>
            <a:r>
              <a:rPr lang="pl" sz="1500">
                <a:solidFill>
                  <a:srgbClr val="000000"/>
                </a:solidFill>
              </a:rPr>
              <a:t> wstąpił do małego seminarium franciszkanów we </a:t>
            </a:r>
            <a:r>
              <a:rPr lang="pl" sz="1500">
                <a:solidFill>
                  <a:srgbClr val="DF6130"/>
                </a:solidFill>
              </a:rPr>
              <a:t>Lwowie</a:t>
            </a:r>
            <a:r>
              <a:rPr lang="pl" sz="1500">
                <a:solidFill>
                  <a:srgbClr val="000000"/>
                </a:solidFill>
              </a:rPr>
              <a:t>. 3 lata później podążył za nimi najmłodszy brat </a:t>
            </a:r>
            <a:r>
              <a:rPr lang="pl" sz="1500">
                <a:solidFill>
                  <a:srgbClr val="DF6130"/>
                </a:solidFill>
              </a:rPr>
              <a:t>Józef</a:t>
            </a:r>
            <a:r>
              <a:rPr lang="pl" sz="1500">
                <a:solidFill>
                  <a:srgbClr val="000000"/>
                </a:solidFill>
              </a:rPr>
              <a:t>.</a:t>
            </a:r>
            <a:endParaRPr sz="1500">
              <a:solidFill>
                <a:srgbClr val="000000"/>
              </a:solidFill>
            </a:endParaRPr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0575" y="1225950"/>
            <a:ext cx="4646625" cy="339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729450" y="1490675"/>
            <a:ext cx="4279800" cy="284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600">
                <a:solidFill>
                  <a:srgbClr val="000000"/>
                </a:solidFill>
              </a:rPr>
              <a:t>Już w czasie studiów w Rzymie założył stowarzyszenie </a:t>
            </a:r>
            <a:r>
              <a:rPr lang="pl" sz="1600">
                <a:solidFill>
                  <a:srgbClr val="DF6130"/>
                </a:solidFill>
              </a:rPr>
              <a:t>Rycerzy Niepokalanej</a:t>
            </a:r>
            <a:r>
              <a:rPr lang="pl" sz="1600">
                <a:solidFill>
                  <a:srgbClr val="000000"/>
                </a:solidFill>
              </a:rPr>
              <a:t>. Podobne ośrodki otworzył nawet za granicami Polski, między innymi  w </a:t>
            </a:r>
            <a:r>
              <a:rPr lang="pl" sz="1600">
                <a:solidFill>
                  <a:srgbClr val="DF6130"/>
                </a:solidFill>
              </a:rPr>
              <a:t>Chinach</a:t>
            </a:r>
            <a:r>
              <a:rPr lang="pl" sz="1600">
                <a:solidFill>
                  <a:srgbClr val="000000"/>
                </a:solidFill>
              </a:rPr>
              <a:t>, </a:t>
            </a:r>
            <a:r>
              <a:rPr lang="pl" sz="1600">
                <a:solidFill>
                  <a:srgbClr val="DF6130"/>
                </a:solidFill>
              </a:rPr>
              <a:t>Japonii</a:t>
            </a:r>
            <a:r>
              <a:rPr lang="pl" sz="1600">
                <a:solidFill>
                  <a:srgbClr val="000000"/>
                </a:solidFill>
              </a:rPr>
              <a:t> i </a:t>
            </a:r>
            <a:r>
              <a:rPr lang="pl" sz="1600">
                <a:solidFill>
                  <a:srgbClr val="DF6130"/>
                </a:solidFill>
              </a:rPr>
              <a:t>Indiach</a:t>
            </a:r>
            <a:r>
              <a:rPr lang="pl" sz="1600">
                <a:solidFill>
                  <a:srgbClr val="000000"/>
                </a:solidFill>
              </a:rPr>
              <a:t>. Marzył o stworzeniu specjalnego działu </a:t>
            </a:r>
            <a:r>
              <a:rPr lang="pl" sz="1600">
                <a:solidFill>
                  <a:srgbClr val="DF6130"/>
                </a:solidFill>
              </a:rPr>
              <a:t>filmowego</a:t>
            </a:r>
            <a:r>
              <a:rPr lang="pl" sz="1600">
                <a:solidFill>
                  <a:srgbClr val="000000"/>
                </a:solidFill>
              </a:rPr>
              <a:t> oraz planował budowę </a:t>
            </a:r>
            <a:r>
              <a:rPr lang="pl" sz="1600">
                <a:solidFill>
                  <a:srgbClr val="DF6130"/>
                </a:solidFill>
              </a:rPr>
              <a:t>lotniska</a:t>
            </a:r>
            <a:r>
              <a:rPr lang="pl" sz="1600">
                <a:solidFill>
                  <a:srgbClr val="000000"/>
                </a:solidFill>
              </a:rPr>
              <a:t> na terenie klasztoru, co pomogłoby w szybszym rozprowadzaniu publikacji.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0450" y="1848813"/>
            <a:ext cx="3188075" cy="2133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729450" y="1504100"/>
            <a:ext cx="6938700" cy="11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800">
                <a:solidFill>
                  <a:srgbClr val="000000"/>
                </a:solidFill>
              </a:rPr>
              <a:t>W 1927 r. założył pod Warszawą </a:t>
            </a:r>
            <a:r>
              <a:rPr lang="pl" sz="1800">
                <a:solidFill>
                  <a:srgbClr val="DF6130"/>
                </a:solidFill>
              </a:rPr>
              <a:t>klasztor-wydawnictwo Niepokalanów</a:t>
            </a:r>
            <a:r>
              <a:rPr lang="pl" sz="1800">
                <a:solidFill>
                  <a:srgbClr val="000000"/>
                </a:solidFill>
              </a:rPr>
              <a:t>. Wkrótce stał się ośrodkiem prasowym i wydał kilka wielonakładowych miesięczników.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762" y="2902850"/>
            <a:ext cx="4056475" cy="17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729450" y="1517525"/>
            <a:ext cx="4226100" cy="28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600">
                <a:solidFill>
                  <a:srgbClr val="DF6130"/>
                </a:solidFill>
              </a:rPr>
              <a:t>Kolbe</a:t>
            </a:r>
            <a:r>
              <a:rPr lang="pl" sz="1600">
                <a:solidFill>
                  <a:srgbClr val="000000"/>
                </a:solidFill>
              </a:rPr>
              <a:t> po tym jak pomógł drugiemu człowiekowi w </a:t>
            </a:r>
            <a:r>
              <a:rPr lang="pl" sz="1600">
                <a:solidFill>
                  <a:srgbClr val="DF6130"/>
                </a:solidFill>
              </a:rPr>
              <a:t>Oświęcimiu</a:t>
            </a:r>
            <a:r>
              <a:rPr lang="pl" sz="1600">
                <a:solidFill>
                  <a:srgbClr val="000000"/>
                </a:solidFill>
              </a:rPr>
              <a:t> trafił do bunkra. Przeżył tam dwa tygodnie bez </a:t>
            </a:r>
            <a:r>
              <a:rPr lang="pl" sz="1600">
                <a:solidFill>
                  <a:srgbClr val="DF6130"/>
                </a:solidFill>
              </a:rPr>
              <a:t>kropli wody</a:t>
            </a:r>
            <a:r>
              <a:rPr lang="pl" sz="1600">
                <a:solidFill>
                  <a:srgbClr val="000000"/>
                </a:solidFill>
              </a:rPr>
              <a:t> i </a:t>
            </a:r>
            <a:r>
              <a:rPr lang="pl" sz="1600">
                <a:solidFill>
                  <a:srgbClr val="DF6130"/>
                </a:solidFill>
              </a:rPr>
              <a:t>kruszyny chleba</a:t>
            </a:r>
            <a:r>
              <a:rPr lang="pl" sz="1600">
                <a:solidFill>
                  <a:srgbClr val="000000"/>
                </a:solidFill>
              </a:rPr>
              <a:t>. Wreszcie oprawcy dobili go </a:t>
            </a:r>
            <a:r>
              <a:rPr lang="pl" sz="1600">
                <a:solidFill>
                  <a:srgbClr val="DF6130"/>
                </a:solidFill>
              </a:rPr>
              <a:t>zastrzykiem fenolu</a:t>
            </a:r>
            <a:r>
              <a:rPr lang="pl" sz="1600">
                <a:solidFill>
                  <a:srgbClr val="000000"/>
                </a:solidFill>
              </a:rPr>
              <a:t>.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8175" y="1472877"/>
            <a:ext cx="3478050" cy="24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729450" y="1423525"/>
            <a:ext cx="7688700" cy="21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pl" sz="6000">
                <a:solidFill>
                  <a:srgbClr val="000000"/>
                </a:solidFill>
              </a:rPr>
              <a:t>KONIEC!</a:t>
            </a:r>
            <a:endParaRPr b="1" sz="6000">
              <a:solidFill>
                <a:srgbClr val="000000"/>
              </a:solidFill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31175" y="4055725"/>
            <a:ext cx="40290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Lato"/>
                <a:ea typeface="Lato"/>
                <a:cs typeface="Lato"/>
                <a:sym typeface="Lato"/>
              </a:rPr>
              <a:t>Źródła :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Lato"/>
                <a:ea typeface="Lato"/>
                <a:cs typeface="Lato"/>
                <a:sym typeface="Lato"/>
              </a:rPr>
              <a:t>-</a:t>
            </a:r>
            <a:r>
              <a:rPr lang="pl" sz="1100" u="sng">
                <a:solidFill>
                  <a:schemeClr val="hlink"/>
                </a:solidFill>
                <a:hlinkClick r:id="rId3"/>
              </a:rPr>
              <a:t>https://pl.wikipedia.org/wiki/Maksymilian_Maria_Kolbe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